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>
      <p:cViewPr varScale="1">
        <p:scale>
          <a:sx n="108" d="100"/>
          <a:sy n="108" d="100"/>
        </p:scale>
        <p:origin x="876" y="10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23207D-336E-4A16-9571-4B08AA669428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71B976-CC1B-4953-9FBE-1517C175C6D2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571E65-1972-4A9B-8289-80D2514436D2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dt="0" ftr="1" hdr="0" sldNum="1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208957" y="1556792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500">
                <a:solidFill>
                  <a:schemeClr val="accent6">
                    <a:lumMod val="75000"/>
                  </a:schemeClr>
                </a:solidFill>
              </a:rPr>
              <a:t>ЛИДЕРЫ </a:t>
            </a:r>
            <a:r>
              <a:rPr lang="ru-RU" sz="3500">
                <a:solidFill>
                  <a:schemeClr val="accent6">
                    <a:lumMod val="75000"/>
                  </a:schemeClr>
                </a:solidFill>
              </a:rPr>
              <a:t>ОТРАСЛИ</a:t>
            </a:r>
            <a:endParaRPr/>
          </a:p>
          <a:p>
            <a:pPr algn="l" defTabSz="390525">
              <a:defRPr/>
            </a:pPr>
            <a:r>
              <a:rPr lang="ru-RU" sz="2600">
                <a:solidFill>
                  <a:schemeClr val="bg2">
                    <a:lumMod val="25000"/>
                  </a:schemeClr>
                </a:solidFill>
              </a:rPr>
              <a:t>(укажите название номинации)</a:t>
            </a:r>
            <a:endParaRPr/>
          </a:p>
          <a:p>
            <a:pPr algn="l" defTabSz="390525">
              <a:defRPr/>
            </a:pPr>
            <a:r>
              <a:rPr lang="ru-RU" sz="2600">
                <a:solidFill>
                  <a:schemeClr val="bg2">
                    <a:lumMod val="25000"/>
                  </a:schemeClr>
                </a:solidFill>
              </a:rPr>
              <a:t> </a:t>
            </a:r>
            <a:endParaRPr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79676" y="3212976"/>
            <a:ext cx="56526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49">
              <a:spcBef>
                <a:spcPts val="0"/>
              </a:spcBef>
              <a:buNone/>
              <a:defRPr/>
            </a:pPr>
            <a:r>
              <a:rPr lang="ru-RU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/>
          </a:p>
          <a:p>
            <a:pPr marL="0" indent="0" defTabSz="577849">
              <a:spcBef>
                <a:spcPts val="0"/>
              </a:spcBef>
              <a:buNone/>
              <a:defRPr/>
            </a:pPr>
            <a:endParaRPr lang="ru-RU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735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9164421" y="692696"/>
            <a:ext cx="2273050" cy="4703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endParaRPr lang="ru-RU" sz="80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Calibri"/>
                <a:cs typeface="Arial"/>
              </a:rPr>
              <a:t>Компания года - производство/торговля/услуги</a:t>
            </a:r>
            <a:endParaRPr/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Calibri"/>
                <a:cs typeface="Arial"/>
              </a:rPr>
              <a:t>Руководитель года - производство / торговля / услуги  </a:t>
            </a:r>
            <a:endParaRPr/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Calibri"/>
                <a:cs typeface="Arial"/>
              </a:rPr>
              <a:t>Бренд года - производство/торговля/ услуги</a:t>
            </a:r>
            <a:endParaRPr/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Calibri"/>
                <a:cs typeface="Arial"/>
              </a:rPr>
              <a:t>Бренд года - медиа/лицензия/франшиза</a:t>
            </a:r>
            <a:endParaRPr/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Calibri"/>
                <a:cs typeface="Arial"/>
              </a:rPr>
              <a:t>Инновационный проект года</a:t>
            </a:r>
            <a:endParaRPr/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Calibri"/>
                <a:cs typeface="Arial"/>
              </a:rPr>
              <a:t>Маркетинговый проект года</a:t>
            </a:r>
            <a:endParaRPr/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Calibri"/>
                <a:cs typeface="Arial"/>
              </a:rPr>
              <a:t>Социальный проект года</a:t>
            </a:r>
            <a:endParaRPr/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endParaRPr lang="ru-RU" sz="80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endParaRPr lang="ru-RU" sz="80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endParaRPr lang="ru-RU" sz="800">
              <a:latin typeface="Arial"/>
              <a:ea typeface="Calibri"/>
              <a:cs typeface="Arial"/>
            </a:endParaRPr>
          </a:p>
          <a:p>
            <a:pPr marL="715963" algn="just">
              <a:lnSpc>
                <a:spcPct val="150000"/>
              </a:lnSpc>
              <a:defRPr/>
            </a:pPr>
            <a:r>
              <a:rPr lang="ru-RU" sz="800">
                <a:solidFill>
                  <a:srgbClr val="FF0000"/>
                </a:solidFill>
                <a:latin typeface="Arial"/>
                <a:cs typeface="Arial"/>
              </a:rPr>
              <a:t>Подстрочник удалить</a:t>
            </a:r>
            <a:endParaRPr/>
          </a:p>
          <a:p>
            <a:pPr>
              <a:defRPr/>
            </a:pPr>
            <a:endParaRPr lang="ru-RU" sz="800"/>
          </a:p>
        </p:txBody>
      </p:sp>
      <p:sp>
        <p:nvSpPr>
          <p:cNvPr id="13" name="TextBox 12"/>
          <p:cNvSpPr txBox="1"/>
          <p:nvPr/>
        </p:nvSpPr>
        <p:spPr bwMode="auto">
          <a:xfrm>
            <a:off x="3287688" y="4941168"/>
            <a:ext cx="57015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390525">
              <a:defRPr/>
            </a:pPr>
            <a:r>
              <a:rPr lang="ru-RU">
                <a:solidFill>
                  <a:schemeClr val="bg2">
                    <a:lumMod val="25000"/>
                  </a:schemeClr>
                </a:solidFill>
              </a:rPr>
              <a:t>Наименование продукта (серии)</a:t>
            </a:r>
            <a:endParaRPr/>
          </a:p>
          <a:p>
            <a:pPr algn="l" defTabSz="390525">
              <a:defRPr/>
            </a:pPr>
            <a:r>
              <a:rPr lang="ru-RU">
                <a:solidFill>
                  <a:schemeClr val="bg2">
                    <a:lumMod val="25000"/>
                  </a:schemeClr>
                </a:solidFill>
              </a:rPr>
              <a:t>Бренд  </a:t>
            </a:r>
            <a:endParaRPr lang="ru-RU" sz="180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-35114"/>
            <a:ext cx="1838164" cy="6893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279576" y="-247476"/>
            <a:ext cx="7848873" cy="2308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2800">
                <a:solidFill>
                  <a:schemeClr val="accent6">
                    <a:lumMod val="75000"/>
                  </a:schemeClr>
                </a:solidFill>
              </a:rPr>
              <a:t>БРЕНД ГОДА </a:t>
            </a:r>
            <a:endParaRPr/>
          </a:p>
          <a:p>
            <a:pPr algn="l" defTabSz="390525">
              <a:defRPr/>
            </a:pPr>
            <a:r>
              <a:rPr lang="ru-RU" sz="180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  <a:cs typeface="Arial"/>
              </a:rPr>
              <a:t>медиа/лицензия/франшиза</a:t>
            </a:r>
            <a:endParaRPr lang="ru-RU" sz="18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2063552" y="4077072"/>
            <a:ext cx="7920881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711624" y="1556792"/>
            <a:ext cx="6912768" cy="4248472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endParaRPr lang="ru-RU" sz="200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0" cy="6858000"/>
          </a:xfrm>
          <a:prstGeom prst="rect">
            <a:avLst/>
          </a:prstGeom>
        </p:spPr>
      </p:pic>
      <p:sp>
        <p:nvSpPr>
          <p:cNvPr id="10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4151784" y="6356351"/>
            <a:ext cx="3874616" cy="365125"/>
          </a:xfrm>
        </p:spPr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11" name="TextBox 10"/>
          <p:cNvSpPr txBox="1"/>
          <p:nvPr/>
        </p:nvSpPr>
        <p:spPr bwMode="auto">
          <a:xfrm>
            <a:off x="2207567" y="1556792"/>
            <a:ext cx="922903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</a:rPr>
              <a:t>Расскажите  о синергии продукта и лицензии: насколько продукт соответствует образам лицензии, и насколько распространение продукта усиливает лицензионный бренд</a:t>
            </a:r>
            <a:endParaRPr/>
          </a:p>
          <a:p>
            <a:pPr>
              <a:defRPr/>
            </a:pPr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</a:rPr>
              <a:t>О соответствие масштаба: соответствие узнаваемости (популярности) бренда широте представленности продукта на рынке, о качестве: развивающий потенциал, эстетичность, вариативность, привлекательность, </a:t>
            </a:r>
            <a:endParaRPr/>
          </a:p>
          <a:p>
            <a:pPr>
              <a:defRPr/>
            </a:pPr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</a:rPr>
              <a:t>О безопасности: психолого-педагогическое соответствие возрасту ребенка, физиологическое соответствие возрасту ребенка, эргономичность</a:t>
            </a:r>
            <a:endParaRPr/>
          </a:p>
          <a:p>
            <a:pPr>
              <a:defRPr/>
            </a:pPr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</a:rPr>
              <a:t>Расскажите о рентабельности, окупаемости, контроле KPI, контроле стандартов вашего франчайзингового проекта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Укажите название номинируемого бренда/компании/проекта.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11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" y="5172"/>
            <a:ext cx="1827421" cy="68528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компанию/проект: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услуга </a:t>
            </a:r>
            <a:endParaRPr/>
          </a:p>
          <a:p>
            <a:pPr marL="354013" lvl="1" indent="-265113">
              <a:spcBef>
                <a:spcPts val="3200"/>
              </a:spcBef>
              <a:buFontTx/>
              <a:buChar char="-"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Возрастная категория </a:t>
            </a:r>
            <a:endParaRPr/>
          </a:p>
          <a:p>
            <a:pPr marL="354013" lvl="1" indent="-265113">
              <a:spcBef>
                <a:spcPts val="3200"/>
              </a:spcBef>
              <a:buFontTx/>
              <a:buChar char="-"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7536160" y="3484741"/>
            <a:ext cx="26642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>
                <a:ln w="1905"/>
                <a:solidFill>
                  <a:schemeClr val="bg1">
                    <a:lumMod val="85000"/>
                  </a:schemeClr>
                </a:solidFill>
              </a:rPr>
              <a:t>LOGO</a:t>
            </a:r>
            <a:endParaRPr lang="ru-RU" sz="4800" b="1">
              <a:ln w="1905"/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ru-RU" sz="4800" b="1">
                <a:ln w="1905"/>
                <a:solidFill>
                  <a:schemeClr val="bg1">
                    <a:lumMod val="85000"/>
                  </a:schemeClr>
                </a:solidFill>
              </a:rPr>
              <a:t>или фото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КЛЮЧЕВЫЕ РЕЗУЛЬТАТЫ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Перечислите основные достижения/отличия, которые дают основания для победы в данной номинации. Это могут быть: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успешный результат на рынке;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продукт;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ИННОВАЦИИ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Опишите инновации или новые подходы, которые вы привнесли в свою работу, на рынок, которые повлияли на индустрию в целом.</a:t>
            </a:r>
            <a:endParaRPr/>
          </a:p>
          <a:p>
            <a:pPr marL="444500" lvl="1" indent="12700">
              <a:buNone/>
              <a:defRPr/>
            </a:pPr>
            <a:endParaRPr lang="ru-RU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1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ЭФФЕКТИВНОСТЬ </a:t>
            </a:r>
            <a:endParaRPr/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800">
                <a:solidFill>
                  <a:schemeClr val="accent6">
                    <a:lumMod val="75000"/>
                  </a:schemeClr>
                </a:solidFill>
                <a:latin typeface="Franklin Gothic Book"/>
                <a:ea typeface="Calibri"/>
                <a:cs typeface="Times New Roman"/>
              </a:rPr>
              <a:t>(экономическая, динамика развития, доля на рынке)</a:t>
            </a:r>
            <a:endParaRPr lang="ru-RU" sz="18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5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  <a:endParaRPr/>
          </a:p>
          <a:p>
            <a:pPr algn="l" defTabSz="390525">
              <a:defRPr/>
            </a:pPr>
            <a:r>
              <a:rPr lang="ru-RU" sz="1800">
                <a:solidFill>
                  <a:schemeClr val="accent6">
                    <a:lumMod val="75000"/>
                  </a:schemeClr>
                </a:solidFill>
                <a:latin typeface="Franklin Gothic Book"/>
                <a:ea typeface="Calibri"/>
                <a:cs typeface="Times New Roman"/>
              </a:rPr>
              <a:t>(деловая репутация, узнаваемость бренда)</a:t>
            </a:r>
            <a:endParaRPr lang="ru-RU" sz="32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986" y="0"/>
            <a:ext cx="18288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  <a:endParaRPr/>
          </a:p>
          <a:p>
            <a:pPr algn="l" defTabSz="390525">
              <a:defRPr/>
            </a:pPr>
            <a:r>
              <a:rPr lang="ru-RU" sz="1800">
                <a:solidFill>
                  <a:schemeClr val="accent6">
                    <a:lumMod val="75000"/>
                  </a:schemeClr>
                </a:solidFill>
                <a:latin typeface="Franklin Gothic Book"/>
                <a:ea typeface="Calibri"/>
                <a:cs typeface="Times New Roman"/>
              </a:rPr>
              <a:t>(этичные бизнес-процессы и действия в социальной, экономической и экологической сферах)</a:t>
            </a:r>
            <a:endParaRPr lang="ru-RU" sz="32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4151784" y="6356351"/>
            <a:ext cx="3874616" cy="365125"/>
          </a:xfrm>
        </p:spPr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280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  <a:endParaRPr/>
          </a:p>
          <a:p>
            <a:pPr algn="l" defTabSz="390525">
              <a:defRPr/>
            </a:pPr>
            <a:r>
              <a:rPr lang="ru-RU" sz="1800">
                <a:solidFill>
                  <a:schemeClr val="accent6">
                    <a:lumMod val="75000"/>
                  </a:schemeClr>
                </a:solidFill>
                <a:latin typeface="Franklin Gothic Book"/>
                <a:ea typeface="Calibri"/>
                <a:cs typeface="Times New Roman"/>
              </a:rPr>
              <a:t>Качество (система менеджмента, процессы, лучшие практики, прозрачность ведения бизнеса, принципы управления)</a:t>
            </a:r>
            <a:endParaRPr lang="ru-RU" sz="28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2567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услуге, что отличает ее от других, особенности, которые выделяют ее.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0" cy="6858000"/>
          </a:xfrm>
          <a:prstGeom prst="rect">
            <a:avLst/>
          </a:prstGeom>
        </p:spPr>
      </p:pic>
      <p:sp>
        <p:nvSpPr>
          <p:cNvPr id="10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4151784" y="6356351"/>
            <a:ext cx="3874616" cy="365125"/>
          </a:xfrm>
        </p:spPr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2800">
                <a:solidFill>
                  <a:schemeClr val="accent6">
                    <a:lumMod val="75000"/>
                  </a:schemeClr>
                </a:solidFill>
              </a:rPr>
              <a:t>БРЕНД ГОДА </a:t>
            </a:r>
            <a:endParaRPr/>
          </a:p>
          <a:p>
            <a:pPr algn="l" defTabSz="390525">
              <a:defRPr/>
            </a:pPr>
            <a:r>
              <a:rPr lang="ru-RU" sz="180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  <a:cs typeface="Arial"/>
              </a:rPr>
              <a:t>производство/торговля/ услуги</a:t>
            </a:r>
            <a:endParaRPr lang="ru-RU" sz="18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2567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783632" y="1916832"/>
            <a:ext cx="6840760" cy="3888432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1800">
                <a:latin typeface="Franklin Gothic Book"/>
                <a:ea typeface="Calibri"/>
                <a:cs typeface="Times New Roman"/>
              </a:rPr>
              <a:t>Расскажите о политике бренда и обязательствах перед клиентами, принципах управления, прозрачности ведения бизнеса, социальной ответственности</a:t>
            </a:r>
            <a:endParaRPr lang="ru-RU" sz="200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28800" cy="6858000"/>
          </a:xfrm>
          <a:prstGeom prst="rect">
            <a:avLst/>
          </a:prstGeom>
        </p:spPr>
      </p:pic>
      <p:sp>
        <p:nvSpPr>
          <p:cNvPr id="10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4151784" y="6356351"/>
            <a:ext cx="3874616" cy="365125"/>
          </a:xfrm>
        </p:spPr>
        <p:txBody>
          <a:bodyPr/>
          <a:lstStyle/>
          <a:p>
            <a:pPr>
              <a:defRPr/>
            </a:pPr>
            <a:r>
              <a:rPr lang="ru-RU"/>
              <a:t>Ф.И.О. докладчика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auser14</dc:creator>
  <cp:keywords/>
  <dc:description/>
  <dc:identifier/>
  <dc:language/>
  <cp:lastModifiedBy>Вишневский Петр</cp:lastModifiedBy>
  <cp:revision>26</cp:revision>
  <dcterms:created xsi:type="dcterms:W3CDTF">2019-07-19T10:10:13Z</dcterms:created>
  <dcterms:modified xsi:type="dcterms:W3CDTF">2024-05-21T10:13:45Z</dcterms:modified>
  <cp:category/>
  <cp:contentStatus/>
  <cp:version/>
</cp:coreProperties>
</file>